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91" r:id="rId5"/>
    <p:sldId id="258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24" y="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C427D37-AB52-41A8-847E-8B263D5E9C4B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85813" y="650875"/>
            <a:ext cx="5203825" cy="3903663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15840" cy="4442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4560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marL="216000" indent="-21456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 COVID-19 – это заболевание, вызванное новым коронавирусом, который ранее не был идентифицирован у людей. В большинстве случаев болезнь COVID-19 сопровождается легкими симптомами, такими как сухой кашель, утомляемость и повышенная температура, хотя такого симптома, как повышенная температура, у некоторых пожилых людей может не наблюдаться. К другим легким симптомам относятся боли в суставах и мышцах, заложенность носа, насморк, боль в горле и диарея. У некоторых инфицированных лиц болезнь протекает бессимптомно, и они не чувствуют себя больными. Большинство заболевших выздоравливают без необходимости в специальном лечении. Примерно в одном из шести случаев заболевание COVID-19 протекает в тяжелой форме с развитием дыхательной недостаточности. </a:t>
            </a:r>
          </a:p>
          <a:p>
            <a:pPr marL="216000" indent="-214560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850560" y="9428760"/>
            <a:ext cx="2923560" cy="47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47F6BF27-4164-4C2F-A07A-8E7114A1528D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n.org/ru/observances/older-persons-day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47640" y="548640"/>
            <a:ext cx="649620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GB" sz="1500" b="1" strike="noStrike" spc="-1">
                <a:solidFill>
                  <a:srgbClr val="FFFFFF"/>
                </a:solidFill>
                <a:latin typeface="Tahoma"/>
                <a:ea typeface="DejaVu Sans"/>
              </a:rPr>
              <a:t>Бюджетное учреждение здравоохранения Воронежской области «Воронежский областной клинический центр общественного здоровья и медицинской профилактики»</a:t>
            </a:r>
            <a:endParaRPr lang="en-GB" sz="15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987120" y="1142640"/>
            <a:ext cx="7099560" cy="2302560"/>
          </a:xfrm>
          <a:prstGeom prst="rect">
            <a:avLst/>
          </a:prstGeom>
          <a:noFill/>
          <a:ln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en-GB" sz="4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Международный</a:t>
            </a:r>
            <a:r>
              <a:rPr lang="en-GB" sz="4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n-GB" sz="4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день</a:t>
            </a:r>
            <a:r>
              <a:rPr lang="en-GB" sz="4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n-GB" sz="4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пожилых</a:t>
            </a:r>
            <a:r>
              <a:rPr lang="en-GB" sz="4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en-GB" sz="4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людей</a:t>
            </a:r>
            <a:endParaRPr lang="en-GB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en-GB" sz="4800" b="0" strike="noStrike" spc="-1" dirty="0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379037" y="5911354"/>
            <a:ext cx="43185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 </a:t>
            </a:r>
            <a:r>
              <a:rPr lang="en-GB" sz="2400" b="1" strike="noStrike" spc="-1" dirty="0" smtClean="0">
                <a:solidFill>
                  <a:srgbClr val="FFFFFF"/>
                </a:solidFill>
                <a:latin typeface="Times New Roman"/>
                <a:ea typeface="Microsoft YaHei"/>
              </a:rPr>
              <a:t>20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Times New Roman"/>
                <a:ea typeface="Microsoft YaHei"/>
              </a:rPr>
              <a:t>23</a:t>
            </a: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г. </a:t>
            </a:r>
            <a:r>
              <a:rPr lang="en-GB" sz="2400" b="1" strike="noStrike" spc="-1" dirty="0" err="1">
                <a:solidFill>
                  <a:srgbClr val="FFFFFF"/>
                </a:solidFill>
                <a:latin typeface="Times New Roman"/>
                <a:ea typeface="Microsoft YaHei"/>
              </a:rPr>
              <a:t>Воронеж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3421" r="59683" b="20141"/>
          <a:stretch/>
        </p:blipFill>
        <p:spPr bwMode="auto">
          <a:xfrm>
            <a:off x="107503" y="127644"/>
            <a:ext cx="1142457" cy="11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688" y="517808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9900592" y="2708920"/>
            <a:ext cx="8229240" cy="1896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10116616" y="3573016"/>
            <a:ext cx="8229240" cy="1896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ухутдинова\Documents\Ваши документы\день пожилых 1 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3012"/>
            <a:ext cx="5040560" cy="25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/>
          <p:cNvPicPr/>
          <p:nvPr/>
        </p:nvPicPr>
        <p:blipFill>
          <a:blip r:embed="rId2"/>
          <a:srcRect l="50356"/>
          <a:stretch/>
        </p:blipFill>
        <p:spPr>
          <a:xfrm>
            <a:off x="6109920" y="4302720"/>
            <a:ext cx="2504520" cy="211680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1872000" y="306000"/>
            <a:ext cx="57848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Знаете ли вы свой уровень холестерина?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07960" y="1297440"/>
            <a:ext cx="8457480" cy="11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У людей, контролирующих уровень холестерина, отмечается на 30-40% меньше серьезных заболеваний сердца и на 30% ниже общая смертность. Если вам больше 20 лет, пора следить за своим холестерином!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507960" y="2851560"/>
            <a:ext cx="794124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Запомните нормальные значения уровней липидов крови: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855360" y="3236400"/>
            <a:ext cx="7593840" cy="12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общий холестерин  …………………... &lt; 5,0 ммоль/л (190 мг/дл)</a:t>
            </a:r>
            <a:endParaRPr lang="en-GB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ХС ЛПНП («плохой» холестерин) …. &lt; 3,0 ммоль/л (115 мг/дл)</a:t>
            </a:r>
            <a:endParaRPr lang="en-GB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триглицериды ………………………… &lt; 1,7 ммоль/л (150 мг/дл)</a:t>
            </a:r>
            <a:endParaRPr lang="en-GB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9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507960" y="4341240"/>
            <a:ext cx="643824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Повышенный уровень холестерина ускоряет развитие атеросклероза, поражающего артерии, в т.ч. сосуды сердца, мозга и других органов.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507960" y="5361480"/>
            <a:ext cx="6730200" cy="11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снижения уровня холестерина в крови используют диету с ограничением животных жиров. Если ее недостаточно, врач назначит специальные препараты.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Изображение 6"/>
          <p:cNvPicPr/>
          <p:nvPr/>
        </p:nvPicPr>
        <p:blipFill>
          <a:blip r:embed="rId2"/>
          <a:stretch/>
        </p:blipFill>
        <p:spPr>
          <a:xfrm>
            <a:off x="5024880" y="4140360"/>
            <a:ext cx="3594960" cy="207432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952560" y="430200"/>
            <a:ext cx="749232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Какой у вас уровень глюкозы крови?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635040" y="1474560"/>
            <a:ext cx="7984800" cy="6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В норме уровень глюкозы (сахара) крови составляет 4,1-5,9 ммоль/л.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635040" y="3184920"/>
            <a:ext cx="7403400" cy="14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Высокий уровень глюкозы крови  (гипергликемия ) наблюдается при сахарном диабете и некоторых других заболеваниях, вызывает патологические изменения в сосудах, что способствует нарушению кровообращения в органах и тканях.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635040" y="4780080"/>
            <a:ext cx="3656880" cy="14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Очень важно своевременно выявить гипергликемию, до появления опасных осложнений.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635040" y="2312280"/>
            <a:ext cx="7809840" cy="6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Если глюкоза крови натощак &gt; 6,1 ммоль/л , показатель однозначно повышен! 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Изображение 3"/>
          <p:cNvPicPr/>
          <p:nvPr/>
        </p:nvPicPr>
        <p:blipFill>
          <a:blip r:embed="rId2"/>
          <a:stretch/>
        </p:blipFill>
        <p:spPr>
          <a:xfrm>
            <a:off x="5680080" y="4311360"/>
            <a:ext cx="2939760" cy="194904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518040" y="336240"/>
            <a:ext cx="810180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«Не огорчайте сердце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табачищем…»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518040" y="1309680"/>
            <a:ext cx="82569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Ежедневное выкуривание 1 и более сигарет значительно повышает риск развития сердечно-сосудистых заболеваний и их опасных осложнений.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518040" y="2599560"/>
            <a:ext cx="772344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Курение влияет на тонус сосудов, повреждает их стенки, способствует развитию атеросклероза и тромбообразованию.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518040" y="3681360"/>
            <a:ext cx="8101800" cy="6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Риск смерти от ишемической болезни сердца у курильщиков в 4 раза выше, чем у некурящих.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518040" y="4446000"/>
            <a:ext cx="555192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Уже через год после отказа от курения риск инфаркта снижается вдвое, через 15 лет – достигает уровня некурящих.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518040" y="5492160"/>
            <a:ext cx="57549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Даже если вы курили несколько десятков лет, отказ от курения по-прежнему целесообразен.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Изображение 7"/>
          <p:cNvPicPr/>
          <p:nvPr/>
        </p:nvPicPr>
        <p:blipFill>
          <a:blip r:embed="rId2"/>
          <a:stretch/>
        </p:blipFill>
        <p:spPr>
          <a:xfrm>
            <a:off x="4977720" y="3827880"/>
            <a:ext cx="3471480" cy="242676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1749960" y="430200"/>
            <a:ext cx="57848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Стресс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31" name="Picture 84"/>
          <p:cNvPicPr/>
          <p:nvPr/>
        </p:nvPicPr>
        <p:blipFill>
          <a:blip r:embed="rId3"/>
          <a:stretch/>
        </p:blipFill>
        <p:spPr>
          <a:xfrm flipH="1">
            <a:off x="569520" y="3827880"/>
            <a:ext cx="2539440" cy="2426760"/>
          </a:xfrm>
          <a:prstGeom prst="rect">
            <a:avLst/>
          </a:prstGeom>
          <a:ln w="38160">
            <a:noFill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2" name="CustomShape 2"/>
          <p:cNvSpPr/>
          <p:nvPr/>
        </p:nvSpPr>
        <p:spPr>
          <a:xfrm>
            <a:off x="571320" y="1253160"/>
            <a:ext cx="787788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Сильный или длительный стресс способен ускорять развитие целого ряда заболеваний, в том числе и сердечно-сосудистых.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71320" y="2397600"/>
            <a:ext cx="8127360" cy="11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Занятия релаксацией, аутотренингом, йогой, полноценный сон, регулярный отдых на свежем воздухе помогает преодолевать стресс и приобретать навыки стрессоустойчивости.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Изображение 8"/>
          <p:cNvPicPr/>
          <p:nvPr/>
        </p:nvPicPr>
        <p:blipFill>
          <a:blip r:embed="rId2"/>
          <a:srcRect t="-315"/>
          <a:stretch/>
        </p:blipFill>
        <p:spPr>
          <a:xfrm>
            <a:off x="5553000" y="2379240"/>
            <a:ext cx="3158640" cy="259164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762120" y="430200"/>
            <a:ext cx="76874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«Едим, чтобы жить,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а не живем, чтобы есть!»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525240" y="1300680"/>
            <a:ext cx="8097480" cy="11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Если вы ежедневно питаетесь фастфудом, злоупотребляете животными жирами, сахаром и солью, потребляете чрезмерное количество калорий – ваше питание сложно назвать здоровым.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525240" y="2740680"/>
            <a:ext cx="5112720" cy="22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здоровья сердца важно ежедневно употреблять свежие овощи и фрукты (не менее 4-5 порций), отдавать предпочтение растительным маслам, ограничивать потребление животных жиров, соли и сахара, по крайней мере дважды в неделю есть рыбу.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525240" y="4971240"/>
            <a:ext cx="5836680" cy="114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Необходимо также следить за калорийностью рациона: при нормальном весе он должен составлять около 2500 ккал для мужчин и 2000 ккал – для женщин.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181160" y="306000"/>
            <a:ext cx="705240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Опасные килограммы…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42" name="Изображение 4"/>
          <p:cNvPicPr/>
          <p:nvPr/>
        </p:nvPicPr>
        <p:blipFill>
          <a:blip r:embed="rId2"/>
          <a:stretch/>
        </p:blipFill>
        <p:spPr>
          <a:xfrm>
            <a:off x="5829480" y="4502520"/>
            <a:ext cx="2729880" cy="181620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372600" y="1236240"/>
            <a:ext cx="8478360" cy="6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Выяснить, есть ли у вас избыточный вес, помогает вычисление индекса массы тела:</a:t>
            </a:r>
            <a:endParaRPr lang="en-GB" sz="1900" b="0" strike="noStrike" spc="-1">
              <a:latin typeface="Arial"/>
            </a:endParaRPr>
          </a:p>
        </p:txBody>
      </p:sp>
      <p:pic>
        <p:nvPicPr>
          <p:cNvPr id="244" name="Изображение 8"/>
          <p:cNvPicPr/>
          <p:nvPr/>
        </p:nvPicPr>
        <p:blipFill>
          <a:blip r:embed="rId3"/>
          <a:stretch/>
        </p:blipFill>
        <p:spPr>
          <a:xfrm>
            <a:off x="5029200" y="2084400"/>
            <a:ext cx="3529800" cy="77184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372600" y="2084400"/>
            <a:ext cx="4655880" cy="35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В норме ИМТ составляет 18,5-24,</a:t>
            </a:r>
            <a:endParaRPr lang="en-GB" sz="1900" b="0" strike="noStrike" spc="-1">
              <a:latin typeface="Arial"/>
            </a:endParaRPr>
          </a:p>
        </p:txBody>
      </p:sp>
      <p:pic>
        <p:nvPicPr>
          <p:cNvPr id="246" name="Изображение 10"/>
          <p:cNvPicPr/>
          <p:nvPr/>
        </p:nvPicPr>
        <p:blipFill>
          <a:blip r:embed="rId4"/>
          <a:stretch/>
        </p:blipFill>
        <p:spPr>
          <a:xfrm>
            <a:off x="507960" y="3497760"/>
            <a:ext cx="2564640" cy="165204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2921040" y="3485160"/>
            <a:ext cx="5637960" cy="14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В плане риска развития сердечно-сосудистой патологии особенно опасен вариант, когда фигура при ожирении напоминает яблоко (такой тип ожиреня называют «мужским»).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372600" y="5401440"/>
            <a:ext cx="56379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Окружность талии, превышающая у мужчин 94 см, а у женщин – 80 см, также говорит о повышенном риске.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745200" y="2447640"/>
            <a:ext cx="465588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2081"/>
              </a:lnSpc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 ИМТ 25-29,9 ваш вес можно считать избыточным,</a:t>
            </a:r>
            <a:endParaRPr lang="en-GB" sz="1900" b="0" strike="noStrike" spc="-1">
              <a:latin typeface="Arial"/>
            </a:endParaRPr>
          </a:p>
          <a:p>
            <a:pPr>
              <a:lnSpc>
                <a:spcPts val="2081"/>
              </a:lnSpc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ИМТ 30 и выше – признак ожирения.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3"/>
          <p:cNvPicPr/>
          <p:nvPr/>
        </p:nvPicPr>
        <p:blipFill>
          <a:blip r:embed="rId2"/>
          <a:srcRect l="32684" r="43974"/>
          <a:stretch/>
        </p:blipFill>
        <p:spPr>
          <a:xfrm>
            <a:off x="6163560" y="2665800"/>
            <a:ext cx="2292840" cy="35193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2" name="CustomShape 1"/>
          <p:cNvSpPr/>
          <p:nvPr/>
        </p:nvSpPr>
        <p:spPr>
          <a:xfrm>
            <a:off x="1219320" y="430200"/>
            <a:ext cx="72302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Движение – жизнь!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554040" y="1271520"/>
            <a:ext cx="8066160" cy="6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нормального функционирования сердечно-сосудистая система нуждается в постоянной тренировке.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554040" y="2292840"/>
            <a:ext cx="80661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Чтобы сохранять сердце в работоспособном состоянии, необходимы физические нагрузки умеренной интенсивности не менее 30 минут в день.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554040" y="3294000"/>
            <a:ext cx="5761440" cy="14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Это может быть бег трусцой, энергичная ходьба, велосипедные или лыжные прогулки, плавание, танцы и другие виды движений, доставляющие положительные эмоции.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554040" y="4724640"/>
            <a:ext cx="5609160" cy="14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ts val="2081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 наличии каких-либо заболеваний обсудите возможности для повышения двигательной активности с врачом. Возможно, вам показаны занятия лечебной физкультурой.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Рисунок 257"/>
          <p:cNvPicPr/>
          <p:nvPr/>
        </p:nvPicPr>
        <p:blipFill>
          <a:blip r:embed="rId2"/>
          <a:srcRect l="22519" t="12828" r="23587" b="44944"/>
          <a:stretch/>
        </p:blipFill>
        <p:spPr>
          <a:xfrm>
            <a:off x="648000" y="1368000"/>
            <a:ext cx="8063640" cy="3383280"/>
          </a:xfrm>
          <a:prstGeom prst="rect">
            <a:avLst/>
          </a:prstGeom>
          <a:ln>
            <a:noFill/>
          </a:ln>
        </p:spPr>
      </p:pic>
      <p:pic>
        <p:nvPicPr>
          <p:cNvPr id="259" name="Рисунок 258"/>
          <p:cNvPicPr/>
          <p:nvPr/>
        </p:nvPicPr>
        <p:blipFill>
          <a:blip r:embed="rId2"/>
          <a:srcRect l="20466" t="62847" r="22045" b="11805"/>
          <a:stretch/>
        </p:blipFill>
        <p:spPr>
          <a:xfrm>
            <a:off x="659160" y="4824000"/>
            <a:ext cx="8052480" cy="178920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1049400" y="288000"/>
            <a:ext cx="72302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Нарушения походки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Фазы ходьбы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16000" y="185040"/>
            <a:ext cx="38156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Нарушения походки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</p:txBody>
      </p:sp>
      <p:pic>
        <p:nvPicPr>
          <p:cNvPr id="263" name="Рисунок 262"/>
          <p:cNvPicPr/>
          <p:nvPr/>
        </p:nvPicPr>
        <p:blipFill>
          <a:blip r:embed="rId2"/>
          <a:srcRect l="31274" t="16621" r="21474" b="6382"/>
          <a:stretch/>
        </p:blipFill>
        <p:spPr>
          <a:xfrm>
            <a:off x="4104000" y="144000"/>
            <a:ext cx="4823640" cy="4104000"/>
          </a:xfrm>
          <a:prstGeom prst="rect">
            <a:avLst/>
          </a:prstGeom>
          <a:ln>
            <a:noFill/>
          </a:ln>
        </p:spPr>
      </p:pic>
      <p:pic>
        <p:nvPicPr>
          <p:cNvPr id="264" name="Рисунок 263"/>
          <p:cNvPicPr/>
          <p:nvPr/>
        </p:nvPicPr>
        <p:blipFill>
          <a:blip r:embed="rId3"/>
          <a:srcRect l="12309" t="45880" r="12098" b="10715"/>
          <a:stretch/>
        </p:blipFill>
        <p:spPr>
          <a:xfrm>
            <a:off x="360000" y="4248360"/>
            <a:ext cx="8567640" cy="2231280"/>
          </a:xfrm>
          <a:prstGeom prst="rect">
            <a:avLst/>
          </a:prstGeom>
          <a:ln>
            <a:noFill/>
          </a:ln>
        </p:spPr>
      </p:pic>
      <p:pic>
        <p:nvPicPr>
          <p:cNvPr id="265" name="Picture 2"/>
          <p:cNvPicPr/>
          <p:nvPr/>
        </p:nvPicPr>
        <p:blipFill>
          <a:blip r:embed="rId4"/>
          <a:srcRect l="10480" r="7129"/>
          <a:stretch/>
        </p:blipFill>
        <p:spPr>
          <a:xfrm flipH="1">
            <a:off x="576360" y="1008000"/>
            <a:ext cx="2951640" cy="261864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36000" y="720000"/>
            <a:ext cx="45356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Профилактика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падений и переломов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267" name="Рисунок 266"/>
          <p:cNvPicPr/>
          <p:nvPr/>
        </p:nvPicPr>
        <p:blipFill>
          <a:blip r:embed="rId2"/>
          <a:srcRect l="5007" t="31881" r="28848" b="35107"/>
          <a:stretch/>
        </p:blipFill>
        <p:spPr>
          <a:xfrm>
            <a:off x="4845960" y="1837440"/>
            <a:ext cx="4031640" cy="1590480"/>
          </a:xfrm>
          <a:prstGeom prst="rect">
            <a:avLst/>
          </a:prstGeom>
          <a:ln>
            <a:noFill/>
          </a:ln>
        </p:spPr>
      </p:pic>
      <p:pic>
        <p:nvPicPr>
          <p:cNvPr id="268" name="Рисунок 267"/>
          <p:cNvPicPr/>
          <p:nvPr/>
        </p:nvPicPr>
        <p:blipFill>
          <a:blip r:embed="rId3"/>
          <a:srcRect l="16818" t="34685" r="27275" b="13512"/>
          <a:stretch/>
        </p:blipFill>
        <p:spPr>
          <a:xfrm>
            <a:off x="504000" y="720000"/>
            <a:ext cx="4247640" cy="2494080"/>
          </a:xfrm>
          <a:prstGeom prst="rect">
            <a:avLst/>
          </a:prstGeom>
          <a:ln>
            <a:noFill/>
          </a:ln>
        </p:spPr>
      </p:pic>
      <p:pic>
        <p:nvPicPr>
          <p:cNvPr id="269" name="Рисунок 268"/>
          <p:cNvPicPr/>
          <p:nvPr/>
        </p:nvPicPr>
        <p:blipFill>
          <a:blip r:embed="rId4"/>
          <a:srcRect l="23117" t="30486" r="25699" b="10715"/>
          <a:stretch/>
        </p:blipFill>
        <p:spPr>
          <a:xfrm>
            <a:off x="504360" y="3528000"/>
            <a:ext cx="5975280" cy="302328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269"/>
          <p:cNvPicPr/>
          <p:nvPr/>
        </p:nvPicPr>
        <p:blipFill>
          <a:blip r:embed="rId4"/>
          <a:srcRect l="23117" t="26287" r="31998" b="69507"/>
          <a:stretch/>
        </p:blipFill>
        <p:spPr>
          <a:xfrm>
            <a:off x="504000" y="3312000"/>
            <a:ext cx="4247640" cy="215280"/>
          </a:xfrm>
          <a:prstGeom prst="rect">
            <a:avLst/>
          </a:prstGeom>
          <a:ln>
            <a:noFill/>
          </a:ln>
        </p:spPr>
      </p:pic>
      <p:pic>
        <p:nvPicPr>
          <p:cNvPr id="271" name="Рисунок 270"/>
          <p:cNvPicPr/>
          <p:nvPr/>
        </p:nvPicPr>
        <p:blipFill>
          <a:blip r:embed="rId5"/>
          <a:stretch/>
        </p:blipFill>
        <p:spPr>
          <a:xfrm>
            <a:off x="6768000" y="3888000"/>
            <a:ext cx="2009520" cy="22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2"/>
          <p:cNvSpPr/>
          <p:nvPr/>
        </p:nvSpPr>
        <p:spPr>
          <a:xfrm>
            <a:off x="1512000" y="432000"/>
            <a:ext cx="6496200" cy="575280"/>
          </a:xfrm>
          <a:prstGeom prst="rect">
            <a:avLst/>
          </a:prstGeom>
          <a:noFill/>
          <a:ln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Цели мероприятия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10352968" y="1628800"/>
            <a:ext cx="1275816" cy="114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>
                <a:solidFill>
                  <a:schemeClr val="tx1"/>
                </a:solidFill>
              </a:rPr>
              <a:t>Главная цель </a:t>
            </a:r>
            <a:r>
              <a:rPr lang="ru-RU" sz="7200" dirty="0" smtClean="0">
                <a:solidFill>
                  <a:schemeClr val="tx1"/>
                </a:solidFill>
              </a:rPr>
              <a:t>мероприятия </a:t>
            </a:r>
            <a:r>
              <a:rPr lang="ru-RU" sz="7200" dirty="0">
                <a:solidFill>
                  <a:schemeClr val="tx1"/>
                </a:solidFill>
              </a:rPr>
              <a:t>— обратить внимание широкой общественности на трудности, с которыми сталкиваются сегодня люди пожилого возраста, чей неоценимый жизненный опыт служит важным вкладом в развитие современного общества.</a:t>
            </a:r>
          </a:p>
          <a:p>
            <a:r>
              <a:rPr lang="ru-RU" sz="7200" dirty="0">
                <a:solidFill>
                  <a:schemeClr val="tx1"/>
                </a:solidFill>
              </a:rPr>
              <a:t>Также праздник поднимает проблему демографического старения населения. Согласно статистике, в мире насчитывается почти 700 млн человек старше 60 лет. Только в России пожилых людей свыше 33 млн. Прогнозируется, что к 2050 году число людей старше 60 лет достигнет двух миллиардов, что составит более 20% мирового населения.</a:t>
            </a:r>
          </a:p>
          <a:p>
            <a:r>
              <a:rPr lang="ru-RU" sz="7200" dirty="0">
                <a:solidFill>
                  <a:schemeClr val="tx1"/>
                </a:solidFill>
              </a:rPr>
              <a:t>Всё это свидетельствует о том, что потребностям и проблемам пожилых людей необходимо придавать повышенное значение.</a:t>
            </a:r>
          </a:p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Этот день празднуется 33 раз по решению </a:t>
            </a:r>
            <a:r>
              <a:rPr lang="ru-RU" dirty="0"/>
              <a:t>Г</a:t>
            </a:r>
            <a:r>
              <a:rPr lang="ru-RU" dirty="0" smtClean="0"/>
              <a:t>енеральной Ассамблеи ООН. Дата праздника выбрана символично.</a:t>
            </a:r>
          </a:p>
          <a:p>
            <a:r>
              <a:rPr lang="ru-RU" dirty="0" smtClean="0"/>
              <a:t>Старость часто называют золотым временем , поэтому чествовать старшее поколение тоже решили в золотую пору-осенью.</a:t>
            </a:r>
          </a:p>
          <a:p>
            <a:r>
              <a:rPr lang="ru-RU" dirty="0" smtClean="0"/>
              <a:t>Первыми его начали отмечать скандинавы.</a:t>
            </a:r>
          </a:p>
          <a:p>
            <a:r>
              <a:rPr lang="ru-RU" dirty="0" smtClean="0"/>
              <a:t>На международном уровне празднования проходят с 1991 года.</a:t>
            </a:r>
          </a:p>
          <a:p>
            <a:r>
              <a:rPr lang="ru-RU" dirty="0" smtClean="0"/>
              <a:t>В России День пожилых людей ежегодно отмечают с 1992 года.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Рисунок 4"/>
          <p:cNvPicPr/>
          <p:nvPr/>
        </p:nvPicPr>
        <p:blipFill>
          <a:blip r:embed="rId2"/>
          <a:stretch/>
        </p:blipFill>
        <p:spPr>
          <a:xfrm>
            <a:off x="902520" y="2396160"/>
            <a:ext cx="6237000" cy="39207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273" name="CustomShape 1"/>
          <p:cNvSpPr/>
          <p:nvPr/>
        </p:nvSpPr>
        <p:spPr>
          <a:xfrm>
            <a:off x="72000" y="684000"/>
            <a:ext cx="8783640" cy="19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463680" algn="just"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Саркопения</a:t>
            </a: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 – это мышечная слабость и потеря мышечной массы – часто встречающееся явление в зрелом возрасте, в результате чего происходит ограничение физической активности пожилых людей, сопровождаемое нарушением координации, повышенным риском травм и переломов. Этому способствует и возрастная потеря костной массы (остеопороз).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008000" y="77040"/>
            <a:ext cx="72302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Саркопения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75000" y="742680"/>
            <a:ext cx="80510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Чем старше становится человек, тем  быстрее развивается  саркопения,  достигая своего пика примерно в 56-80 лет. 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276" name="Рисунок 7"/>
          <p:cNvPicPr/>
          <p:nvPr/>
        </p:nvPicPr>
        <p:blipFill>
          <a:blip r:embed="rId2"/>
          <a:stretch/>
        </p:blipFill>
        <p:spPr>
          <a:xfrm>
            <a:off x="792000" y="2016000"/>
            <a:ext cx="3917520" cy="22536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7" name="Рисунок 10"/>
          <p:cNvPicPr/>
          <p:nvPr/>
        </p:nvPicPr>
        <p:blipFill>
          <a:blip r:embed="rId3"/>
          <a:stretch/>
        </p:blipFill>
        <p:spPr>
          <a:xfrm>
            <a:off x="5171760" y="2016000"/>
            <a:ext cx="3540240" cy="2240640"/>
          </a:xfrm>
          <a:prstGeom prst="rect">
            <a:avLst/>
          </a:prstGeom>
          <a:ln w="9360"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536400" y="4379040"/>
            <a:ext cx="7887600" cy="21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Среди основных симптомов саркопении - слабость скелетной мускулатуры, уменьшение выносливости,  что снижает уровень физической активности человека.</a:t>
            </a:r>
            <a:endParaRPr lang="en-GB" sz="22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условиях дефицита физической активности  мышечная масса теряется еще быстрее.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Рисунок 12"/>
          <p:cNvPicPr/>
          <p:nvPr/>
        </p:nvPicPr>
        <p:blipFill>
          <a:blip r:embed="rId2"/>
          <a:stretch/>
        </p:blipFill>
        <p:spPr>
          <a:xfrm>
            <a:off x="7086600" y="1159200"/>
            <a:ext cx="1533240" cy="3075840"/>
          </a:xfrm>
          <a:prstGeom prst="rect">
            <a:avLst/>
          </a:prstGeom>
          <a:ln w="9360"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518040" y="336240"/>
            <a:ext cx="810180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Факторы, усугубляющие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потерю мышечной массы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74200" y="1331280"/>
            <a:ext cx="6834240" cy="48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строгие диеты с целью похудания, особенно не сопровождающиеся физическими нагрузками;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длительное обездвиживание (травмы, парезы, параличи);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длительное пребывание в невесомости;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онкологические и другие тяжелые заболевания, истощающие организм;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заболевания органов пищеварения, нарушающие всасывание питательных веществ;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избыточная масса тела (затрудняющая передвижение и любую физическую активность), метаболический синдром.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/>
          <a:srcRect l="10480" r="7129"/>
          <a:stretch/>
        </p:blipFill>
        <p:spPr>
          <a:xfrm>
            <a:off x="4920840" y="527400"/>
            <a:ext cx="3699000" cy="261864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3" name="CustomShape 1"/>
          <p:cNvSpPr/>
          <p:nvPr/>
        </p:nvSpPr>
        <p:spPr>
          <a:xfrm>
            <a:off x="518040" y="336240"/>
            <a:ext cx="810180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Возможные последствия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518040" y="1159200"/>
            <a:ext cx="5882040" cy="48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Потеря независимости (снижение способности к самообслуживанию у 4% мужчин и 3% женщин в возрасте 70-75 лет и у 16% и 13% - старше 85).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Ухудшение функции «быстрых» мышечных волокон, отвечающих за равновесие – повышается риск самопроизвольных падений с высоты собственного роста (их частота у пожилых возрастает каждые 10 лет на 10% ).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Падения, в свою очередь, приводят к опасным травмам (в т.ч. перелом шейки бедра, ЧМТ)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/>
          <p:nvPr/>
        </p:nvPicPr>
        <p:blipFill>
          <a:blip r:embed="rId2"/>
          <a:srcRect t="15815" r="38871"/>
          <a:stretch/>
        </p:blipFill>
        <p:spPr>
          <a:xfrm>
            <a:off x="5184000" y="2604960"/>
            <a:ext cx="3593160" cy="329868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518040" y="336240"/>
            <a:ext cx="810180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Существуют ли способы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борьбы с саркопенией?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574200" y="1492560"/>
            <a:ext cx="4321440" cy="42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Избежать, прекратить потерю мышечной массы и тем более, полностью восстановить утраченное, к сожалению, невозможно.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Но можно и нужно постараться замедлить этот процесс, чтобы как можно дольше сохранять необходимую мобильность и уверенность движений, качество жизни, предотвратить травмы.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Рисунок 9"/>
          <p:cNvPicPr/>
          <p:nvPr/>
        </p:nvPicPr>
        <p:blipFill>
          <a:blip r:embed="rId2"/>
          <a:stretch/>
        </p:blipFill>
        <p:spPr>
          <a:xfrm>
            <a:off x="4927320" y="808200"/>
            <a:ext cx="3695760" cy="21229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9" name="Рисунок 8"/>
          <p:cNvPicPr/>
          <p:nvPr/>
        </p:nvPicPr>
        <p:blipFill>
          <a:blip r:embed="rId3"/>
          <a:stretch/>
        </p:blipFill>
        <p:spPr>
          <a:xfrm>
            <a:off x="4927320" y="3603960"/>
            <a:ext cx="3695760" cy="26949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0" name="CustomShape 1"/>
          <p:cNvSpPr/>
          <p:nvPr/>
        </p:nvSpPr>
        <p:spPr>
          <a:xfrm>
            <a:off x="1561680" y="241920"/>
            <a:ext cx="57848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Физические упражнения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574200" y="1065240"/>
            <a:ext cx="5503320" cy="48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Основная составляющая лечения – физические упражнения: силовые тренировки, помогающие укрепить мышцы и повысить их выносливость.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Силовые упражнения, согласно исследованиям, положительно влияют на нервно-мышечную систему, концентрацию гормонов, синтез белков.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Очень важно составить план упражнений с опытным врачом или тренером,  для извлечения максимальной пользы и минимизации  риска травм.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"/>
          <p:cNvPicPr/>
          <p:nvPr/>
        </p:nvPicPr>
        <p:blipFill>
          <a:blip r:embed="rId2"/>
          <a:stretch/>
        </p:blipFill>
        <p:spPr>
          <a:xfrm>
            <a:off x="4660200" y="3848400"/>
            <a:ext cx="3657240" cy="244440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525240" y="504000"/>
            <a:ext cx="393876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Здоровый рацион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216000" y="2070720"/>
            <a:ext cx="4386960" cy="39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Не менее важный фактор  поддержания здоровой мышечной массы – сбалансированное питание, подобранное грамотным диетологом, включающее достаточное количество белка, витаминов. 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Целесообразно использование пищевых добавок, витаминно-минеральных комплексов.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95" name="Picture 4"/>
          <p:cNvPicPr/>
          <p:nvPr/>
        </p:nvPicPr>
        <p:blipFill>
          <a:blip r:embed="rId3"/>
          <a:stretch/>
        </p:blipFill>
        <p:spPr>
          <a:xfrm>
            <a:off x="4660200" y="430200"/>
            <a:ext cx="3708360" cy="3417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/>
          <p:cNvPicPr/>
          <p:nvPr/>
        </p:nvPicPr>
        <p:blipFill>
          <a:blip r:embed="rId2"/>
          <a:stretch/>
        </p:blipFill>
        <p:spPr>
          <a:xfrm>
            <a:off x="4867920" y="782640"/>
            <a:ext cx="3788280" cy="29548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" name="CustomShape 1"/>
          <p:cNvSpPr/>
          <p:nvPr/>
        </p:nvSpPr>
        <p:spPr>
          <a:xfrm>
            <a:off x="968040" y="430200"/>
            <a:ext cx="748116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Медикаментозная терапия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574200" y="1492560"/>
            <a:ext cx="5798880" cy="47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Медикаментозная терапия не является предпочтительным методом  лечения саркопении.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экспериментальном порядке используются гормональные препараты (гормонозаместительная терапия, добавки тестостерона, гормона роста), препараты для лечения метаболического синдрома и др.</a:t>
            </a:r>
            <a:endParaRPr lang="en-GB" sz="2000" b="0" strike="noStrike" spc="-1">
              <a:latin typeface="Arial"/>
            </a:endParaRPr>
          </a:p>
          <a:p>
            <a:pPr marL="357120" indent="-26280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К сожалению, пока не существует одобренного лекарственного препарата для лечения саркопении.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</a:pP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3"/>
          <p:cNvPicPr/>
          <p:nvPr/>
        </p:nvPicPr>
        <p:blipFill>
          <a:blip r:embed="rId2"/>
          <a:stretch/>
        </p:blipFill>
        <p:spPr>
          <a:xfrm>
            <a:off x="1548360" y="1872000"/>
            <a:ext cx="5939640" cy="39643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0" name="CustomShape 1"/>
          <p:cNvSpPr/>
          <p:nvPr/>
        </p:nvSpPr>
        <p:spPr>
          <a:xfrm>
            <a:off x="1440000" y="257400"/>
            <a:ext cx="627588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БУДЬТЕ ЗДОРОВЫ!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64651"/>
            <a:ext cx="8229240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            Тема 2023 года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485164"/>
            <a:ext cx="8229240" cy="2215991"/>
          </a:xfrm>
        </p:spPr>
        <p:txBody>
          <a:bodyPr/>
          <a:lstStyle/>
          <a:p>
            <a:r>
              <a:rPr lang="ru-RU" dirty="0"/>
              <a:t>В 2023 году Международный день пожилых людей посвящен </a:t>
            </a:r>
            <a:r>
              <a:rPr lang="ru-RU" dirty="0">
                <a:hlinkClick r:id="rId2"/>
              </a:rPr>
              <a:t>теме</a:t>
            </a:r>
            <a:r>
              <a:rPr lang="ru-RU" dirty="0"/>
              <a:t> «Выполнение Всеобщей декларации прав человека для пожилых людей — Сквозь поколения».</a:t>
            </a:r>
          </a:p>
          <a:p>
            <a:r>
              <a:rPr lang="ru-RU" dirty="0"/>
              <a:t>В ходе специальных мероприятий, которые пройдут под эгидой ООН, рассмотрят вопросы, касающиеся положения пожилых людей и обеспечения их основных прав и свобод в разных странах мира.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Мухутдинова\Documents\Ваши документы\den-pozhilogo-chelove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84969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Хотя праздник появился относительно недавно, с ним уже связаны некоторые традиции. Так, 1 октября проходят праздничные мероприятия с концертами и конкурсами, пенсионерам вручают цветы и подарки. Дети и внуки в этот день по возможности навещают своих пожилых родственников, чтобы выразить им слова благодарности и любви.</a:t>
            </a:r>
          </a:p>
          <a:p>
            <a:r>
              <a:rPr lang="ru-RU" dirty="0"/>
              <a:t>Кроме этого, на государственном уровне проводятся различные конгрессы и конференции, призванные обратить внимание на проблемы пожилых.</a:t>
            </a:r>
          </a:p>
          <a:p>
            <a:r>
              <a:rPr lang="ru-RU" dirty="0"/>
              <a:t>В российских регионах в День пожилых людей стало традицией делать дополнительные выплаты к пенсии. Их размер различаются в зависимости от того, где проживает пенсионер. Выплаты производит Пенсионный фонд России.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457200" y="4253032"/>
            <a:ext cx="8229240" cy="2488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7445"/>
            <a:ext cx="8229240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                  Традиции                                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Мухутдинова\Documents\Ваши документы\den-pozhilogo-chelove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3032"/>
            <a:ext cx="8496944" cy="24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89440" y="1576800"/>
            <a:ext cx="8673480" cy="38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284000" y="5557320"/>
            <a:ext cx="43185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947"/>
            <a:ext cx="8229240" cy="954107"/>
          </a:xfrm>
        </p:spPr>
        <p:txBody>
          <a:bodyPr/>
          <a:lstStyle/>
          <a:p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Интересные факты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515668"/>
            <a:ext cx="8229240" cy="4154984"/>
          </a:xfrm>
        </p:spPr>
        <p:txBody>
          <a:bodyPr/>
          <a:lstStyle/>
          <a:p>
            <a:r>
              <a:rPr lang="ru-RU" dirty="0"/>
              <a:t>Всемирная организация здравоохранения (ВОЗ) относит к пожилым людям граждан старше 60, ООН — старше 65. Причем в разные периоды понятие старости сильно отличалось. Это было связано с низкой продолжительностью жизни и изменением социального статуса. Так, например, «стариком» можно было стать после появления внуков или правнуков.</a:t>
            </a:r>
          </a:p>
          <a:p>
            <a:r>
              <a:rPr lang="ru-RU" dirty="0"/>
              <a:t>Отношение же к старости у многих народов было схоже. Римляне особо почитали старейшин за мудрость, считая это одним из важных качеств для человека. Понятия «старость» и «мудрость» зачастую отождествлялись. В Древней Греции геронтами (старцами) именовали самых уважаемых государственных деятелей, философов и жрецов.</a:t>
            </a:r>
          </a:p>
          <a:p>
            <a:r>
              <a:rPr lang="ru-RU" dirty="0"/>
              <a:t>На Руси стариков чтили как хранителей социального опыта, обеспечивающих его преем­ственность в поколениях. Грубость по отношению к ним была недопустима и порицалась обществом.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4"/>
          <p:cNvPicPr/>
          <p:nvPr/>
        </p:nvPicPr>
        <p:blipFill>
          <a:blip r:embed="rId2"/>
          <a:stretch/>
        </p:blipFill>
        <p:spPr>
          <a:xfrm flipH="1">
            <a:off x="4726440" y="3200400"/>
            <a:ext cx="4141440" cy="30488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2246760" y="362880"/>
            <a:ext cx="505188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СЕРДЦЕ ДЛЯ ЖИЗНИ!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74200" y="1185840"/>
            <a:ext cx="7887600" cy="25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Каждый взрослый здравомыслящий человек сам несет ответственность за свое здоровье. И если он не стремится сохранить этот бесценный дар, никакие достижения медицины не сделают это за него.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Активное долголетие входит в ваши планы? Одно из главных условий для его достижения – это здоровое крепкое сердце.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485280" y="3977640"/>
            <a:ext cx="4822560" cy="191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Возможно, у вас уже имеются определенные неполадки в работе сердечно-сосудистой системы. Это не повод опускать руки. Напротив, ваше сердце нуждается в особой заботе.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246760" y="362880"/>
            <a:ext cx="505188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СЕРДЦЕ ДЛЯ ЖИЗНИ!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74200" y="1185840"/>
            <a:ext cx="7887600" cy="283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 algn="just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В настоящее время сердечно-сосудистые заболевания являются главной причиной смерти в мире: ежегодно они уносят более 17 миллионов человеческих жизней.</a:t>
            </a:r>
            <a:endParaRPr lang="en-GB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80% случаев преждевременной смерти от инфарктов и инсультов можно предотвратить, если вести здоровый образ жизни, контролировать употребление табака, питание и физическую активность.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90" name="Изображение 7"/>
          <p:cNvPicPr/>
          <p:nvPr/>
        </p:nvPicPr>
        <p:blipFill>
          <a:blip r:embed="rId2"/>
          <a:stretch/>
        </p:blipFill>
        <p:spPr>
          <a:xfrm>
            <a:off x="5179320" y="4214520"/>
            <a:ext cx="3282120" cy="1555560"/>
          </a:xfrm>
          <a:prstGeom prst="rect">
            <a:avLst/>
          </a:prstGeom>
          <a:ln>
            <a:noFill/>
          </a:ln>
          <a:effectLst>
            <a:glow rad="63500">
              <a:schemeClr val="tx1"/>
            </a:glow>
          </a:effectLst>
        </p:spPr>
      </p:pic>
      <p:sp>
        <p:nvSpPr>
          <p:cNvPr id="191" name="CustomShape 3"/>
          <p:cNvSpPr/>
          <p:nvPr/>
        </p:nvSpPr>
        <p:spPr>
          <a:xfrm>
            <a:off x="477720" y="4359600"/>
            <a:ext cx="4795200" cy="191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Ежегодно 29 сентября отмечается Всемирный день сердца, который проходит под девизом «Сердце для жизни!».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Изображение 9"/>
          <p:cNvPicPr/>
          <p:nvPr/>
        </p:nvPicPr>
        <p:blipFill>
          <a:blip r:embed="rId2"/>
          <a:stretch/>
        </p:blipFill>
        <p:spPr>
          <a:xfrm>
            <a:off x="5665320" y="3972600"/>
            <a:ext cx="3312360" cy="22190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1656000" y="257040"/>
            <a:ext cx="57848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Что такое факторы риска?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75000" y="742680"/>
            <a:ext cx="8051040" cy="15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Так как конкретные причины сердечно-сосудистых заболеваний до конца не установлены, принято говорить о факторах риска – каждый из них не приводит к болезни, но значительно повышает риск ее развития.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675000" y="2710080"/>
            <a:ext cx="77742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К основным факторам риска сердечно-сосудистых заболеваний относятся: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675000" y="3098520"/>
            <a:ext cx="4989960" cy="32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повышенное артериальное давление,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повышенный уровень холестерина и глюкозы в крови,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курение,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стресс;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недостаточное потребление овощей и фруктов,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избыточный вес, ожирение,</a:t>
            </a:r>
            <a:endParaRPr lang="en-GB" sz="19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StarSymbol"/>
              <a:buChar char="-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низкая физическая активность. 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6070680" y="2260440"/>
            <a:ext cx="2543760" cy="3887280"/>
          </a:xfrm>
          <a:prstGeom prst="rect">
            <a:avLst/>
          </a:prstGeom>
          <a:ln w="38160">
            <a:noFill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0" name="CustomShape 1"/>
          <p:cNvSpPr/>
          <p:nvPr/>
        </p:nvSpPr>
        <p:spPr>
          <a:xfrm>
            <a:off x="1558800" y="360000"/>
            <a:ext cx="5784840" cy="8226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Артериальное давление – каким оно должно быть?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63680" y="1554120"/>
            <a:ext cx="836208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Нормальным считается давление 120/80 мм рт.ст. Если оно выше 140/90 мм рт.ст. – это повышенное давление!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63680" y="2617200"/>
            <a:ext cx="537948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 первых порах гипертония может не давать никаких симптомов.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463680" y="3405240"/>
            <a:ext cx="5453640" cy="12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 выявлении повышенного давления необходимо контролировать его ежедневно, аккуратно выполняя все предписания врача. </a:t>
            </a:r>
            <a:endParaRPr lang="en-GB" sz="1900" b="0" strike="noStrike" spc="-1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463680" y="4696920"/>
            <a:ext cx="5453640" cy="15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6600"/>
              </a:buClr>
              <a:buSzPct val="150000"/>
              <a:buFont typeface="Lucida Grande CY"/>
              <a:buChar char="♥"/>
            </a:pPr>
            <a:r>
              <a:rPr lang="en-GB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 назначении гипотензивных препаратов очень важно принимать их регулярно, в точном соответствии с назначениями, не прекращая их прием без согласования с врачом . </a:t>
            </a:r>
            <a:endParaRPr lang="en-GB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13877</TotalTime>
  <Words>1810</Words>
  <Application>Microsoft Office PowerPoint</Application>
  <PresentationFormat>Экран (4:3)</PresentationFormat>
  <Paragraphs>135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Презентация PowerPoint</vt:lpstr>
      <vt:lpstr>Презентация PowerPoint</vt:lpstr>
      <vt:lpstr>            Тема 2023 года</vt:lpstr>
      <vt:lpstr>                  Традиции                                 </vt:lpstr>
      <vt:lpstr>          Интересные факты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послеоперационной летальности при кровотечении язвенной этиологии от сроков госпитализации пациентов</dc:title>
  <dc:creator>Рубин</dc:creator>
  <cp:lastModifiedBy>Регина Ринатовна Мухутдинова</cp:lastModifiedBy>
  <cp:revision>1362</cp:revision>
  <dcterms:created xsi:type="dcterms:W3CDTF">2011-02-19T21:18:15Z</dcterms:created>
  <dcterms:modified xsi:type="dcterms:W3CDTF">2023-10-03T07:25:16Z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  <property fmtid="{D5CDD505-2E9C-101B-9397-08002B2CF9AE}" pid="12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13" name="bjDocumentLabelXML-0">
    <vt:lpwstr>nternal/label"&gt;&lt;element uid="af5f4907-ed81-4033-bfd3-83556d6bff82" value="" /&gt;&lt;/sisl&gt;</vt:lpwstr>
  </property>
  <property fmtid="{D5CDD505-2E9C-101B-9397-08002B2CF9AE}" pid="14" name="bjDocumentSecurityLabel">
    <vt:lpwstr>Не классифицировано-Not Classified</vt:lpwstr>
  </property>
  <property fmtid="{D5CDD505-2E9C-101B-9397-08002B2CF9AE}" pid="15" name="bjSaver">
    <vt:lpwstr>Cidy64dPpABRMjmSTp24QF/hcWuVYpw3</vt:lpwstr>
  </property>
  <property fmtid="{D5CDD505-2E9C-101B-9397-08002B2CF9AE}" pid="16" name="docIndexRef">
    <vt:lpwstr>21e07da5-e4d2-44c9-928d-3ad5dc80500d</vt:lpwstr>
  </property>
</Properties>
</file>