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4" r:id="rId3"/>
    <p:sldId id="259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580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999C-9FA2-CE45-A610-EA792501F1F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067E-4758-DF4D-857A-80CB1552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6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999C-9FA2-CE45-A610-EA792501F1F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067E-4758-DF4D-857A-80CB1552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70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999C-9FA2-CE45-A610-EA792501F1F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067E-4758-DF4D-857A-80CB1552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30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999C-9FA2-CE45-A610-EA792501F1F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067E-4758-DF4D-857A-80CB1552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2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999C-9FA2-CE45-A610-EA792501F1F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067E-4758-DF4D-857A-80CB1552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51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999C-9FA2-CE45-A610-EA792501F1F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067E-4758-DF4D-857A-80CB1552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61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999C-9FA2-CE45-A610-EA792501F1F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067E-4758-DF4D-857A-80CB1552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3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999C-9FA2-CE45-A610-EA792501F1F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067E-4758-DF4D-857A-80CB1552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68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999C-9FA2-CE45-A610-EA792501F1F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067E-4758-DF4D-857A-80CB1552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999C-9FA2-CE45-A610-EA792501F1F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067E-4758-DF4D-857A-80CB1552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2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999C-9FA2-CE45-A610-EA792501F1F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067E-4758-DF4D-857A-80CB1552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1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0999C-9FA2-CE45-A610-EA792501F1F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8067E-4758-DF4D-857A-80CB15525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493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1.liveinternet.ru/images/attach/c/6/89/780/89780371_0_61716_91601f43_XL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ЗДОРОВОЕ СЕРДЦЕ ДЛЯ ОЛИ 5 ВЕР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72"/>
          <a:stretch>
            <a:fillRect/>
          </a:stretch>
        </p:blipFill>
        <p:spPr>
          <a:xfrm>
            <a:off x="162200" y="838200"/>
            <a:ext cx="8839874" cy="4618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9804" y="4141721"/>
            <a:ext cx="4817900" cy="17395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804" y="5638800"/>
            <a:ext cx="7756235" cy="121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glow rad="152400">
                    <a:schemeClr val="accent1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БУЗ ВО «ВОРОНЕЖСКИЙ ОБЛАСТНОЙ КЛИНИЧЕСКИЙ ЦЕНТР ОБЩЕСТВЕННОГО ЗДОРОВЬЯ И МЕДИЦИНСКОЙ ПРОФИЛАКТИКИ»</a:t>
            </a:r>
            <a:endParaRPr lang="ru-RU" b="1" dirty="0">
              <a:effectLst>
                <a:glow rad="152400">
                  <a:schemeClr val="accent1">
                    <a:lumMod val="5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1658" y="2718780"/>
            <a:ext cx="7604381" cy="16931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effectLst>
                  <a:glow rad="152400">
                    <a:schemeClr val="accent1">
                      <a:lumMod val="50000"/>
                    </a:schemeClr>
                  </a:glow>
                </a:effectLst>
                <a:latin typeface="Arial"/>
                <a:cs typeface="Arial"/>
              </a:rPr>
              <a:t>ЧТОБЫ СЕРДЦЕ БИЛОСЬ ДОЛГО</a:t>
            </a:r>
            <a:endParaRPr lang="ru-RU" sz="4800" b="1" dirty="0">
              <a:effectLst>
                <a:glow rad="152400">
                  <a:schemeClr val="accent1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6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5"/>
          <a:stretch/>
        </p:blipFill>
        <p:spPr>
          <a:xfrm>
            <a:off x="4693884" y="2731111"/>
            <a:ext cx="3929415" cy="3403600"/>
          </a:xfrm>
          <a:prstGeom prst="hear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2001" y="430029"/>
            <a:ext cx="7688008" cy="8231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glow rad="152400">
                    <a:schemeClr val="accent1">
                      <a:lumMod val="50000"/>
                    </a:schemeClr>
                  </a:glow>
                </a:effectLst>
                <a:latin typeface="Arial"/>
                <a:cs typeface="Arial"/>
              </a:rPr>
              <a:t>«Едим, чтобы жить,</a:t>
            </a:r>
          </a:p>
          <a:p>
            <a:pPr algn="ctr"/>
            <a:r>
              <a:rPr lang="ru-RU" sz="2800" b="1" dirty="0" smtClean="0">
                <a:effectLst>
                  <a:glow rad="152400">
                    <a:schemeClr val="accent1">
                      <a:lumMod val="50000"/>
                    </a:schemeClr>
                  </a:glow>
                </a:effectLst>
                <a:latin typeface="Arial"/>
                <a:cs typeface="Arial"/>
              </a:rPr>
              <a:t>а не живем, чтобы есть!»</a:t>
            </a:r>
            <a:endParaRPr lang="ru-RU" sz="2800" b="1" dirty="0">
              <a:effectLst>
                <a:glow rad="152400">
                  <a:schemeClr val="accent1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5209" y="1300805"/>
            <a:ext cx="80980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Если вы ежедневно питаетесь </a:t>
            </a:r>
            <a:r>
              <a:rPr lang="ru-RU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фастфудом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, злоупотребляете животными жирами, сахаром и солью, потребляете чрезмерное количество калорий – ваше питание сложно назвать здоровым.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5209" y="2740620"/>
            <a:ext cx="5113591" cy="223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Для здоровья сердца важно ежедневно употреблять свежие овощи и фрукты (не менее 4-5 порций), отдавать предпочтение растительным маслам, ограничивать потребление животных жиров, соли и сахара, по крайней мере дважды в неделю есть рыбу.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5209" y="4971145"/>
            <a:ext cx="5837491" cy="1163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Необходимо также следить за калорийностью рациона</a:t>
            </a:r>
            <a:r>
              <a:rPr lang="en-US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: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при нормальном весе он должен составлять около 2500 ккал для мужчин и 2000 ккал – для женщин.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0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1100" y="305976"/>
            <a:ext cx="7053008" cy="8231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glow rad="152400">
                    <a:schemeClr val="accent1">
                      <a:lumMod val="50000"/>
                    </a:schemeClr>
                  </a:glow>
                </a:effectLst>
                <a:latin typeface="Arial"/>
                <a:cs typeface="Arial"/>
              </a:rPr>
              <a:t>Опасные килограммы…</a:t>
            </a:r>
            <a:endParaRPr lang="ru-RU" sz="2800" b="1" dirty="0">
              <a:effectLst>
                <a:glow rad="152400">
                  <a:schemeClr val="accent1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4502474"/>
            <a:ext cx="2730500" cy="18170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2733" y="1236392"/>
            <a:ext cx="8479168" cy="630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Выяснить, есть ли у вас избыточный вес, помогает вычисление индекса массы тела</a:t>
            </a:r>
            <a:r>
              <a:rPr lang="en-US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: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200" y="2084289"/>
            <a:ext cx="3530600" cy="77250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2732" y="2084289"/>
            <a:ext cx="4656468" cy="363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В норме ИМТ составляет 18,5-24,</a:t>
            </a: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00" y="3497616"/>
            <a:ext cx="2565400" cy="16529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21001" y="3485238"/>
            <a:ext cx="5638800" cy="143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В плане риска развития сердечно-сосудистой патологии особенно опасен вариант, когда фигура при ожирении напоминает яблоко (такой тип </a:t>
            </a:r>
            <a:r>
              <a:rPr lang="ru-RU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ожиреня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называют «мужским»).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2732" y="5401338"/>
            <a:ext cx="5638800" cy="89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Окружность талии, превышающая у мужчин 94 см, а у женщин – 80 см, также говорит о повышенном риске.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5166" y="2447636"/>
            <a:ext cx="4656468" cy="89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80"/>
              </a:lnSpc>
              <a:buClr>
                <a:srgbClr val="FF6600"/>
              </a:buClr>
              <a:buSzPct val="150000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при ИМТ 25-29,9 ваш вес можно считать избыточным,</a:t>
            </a:r>
          </a:p>
          <a:p>
            <a:pPr>
              <a:lnSpc>
                <a:spcPts val="2080"/>
              </a:lnSpc>
              <a:buClr>
                <a:srgbClr val="FF6600"/>
              </a:buClr>
              <a:buSzPct val="150000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ИМТ 30 и выше – признак ожирения.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6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komplex"/>
          <p:cNvPicPr>
            <a:picLocks noChangeAspect="1"/>
          </p:cNvPicPr>
          <p:nvPr/>
        </p:nvPicPr>
        <p:blipFill>
          <a:blip r:embed="rId2"/>
          <a:srcRect l="32682" r="43973"/>
          <a:stretch>
            <a:fillRect/>
          </a:stretch>
        </p:blipFill>
        <p:spPr bwMode="auto">
          <a:xfrm>
            <a:off x="6163734" y="2665768"/>
            <a:ext cx="2293488" cy="352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19200" y="430029"/>
            <a:ext cx="7230809" cy="8231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glow rad="152400">
                    <a:schemeClr val="accent1">
                      <a:lumMod val="50000"/>
                    </a:schemeClr>
                  </a:glow>
                </a:effectLst>
                <a:latin typeface="Arial"/>
                <a:cs typeface="Arial"/>
              </a:rPr>
              <a:t>Движение – жизнь!</a:t>
            </a:r>
            <a:endParaRPr lang="ru-RU" sz="2800" b="1" dirty="0">
              <a:effectLst>
                <a:glow rad="152400">
                  <a:schemeClr val="accent1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3885" y="1271663"/>
            <a:ext cx="806675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Для нормального функционирования сердечно-сосудистая система нуждается в постоянной тренировке.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885" y="2292916"/>
            <a:ext cx="8066755" cy="89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Чтобы сохранять сердце в работоспособном состоянии, необходимы физические нагрузки умеренной интенсивности не менее 30 минут в день.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3885" y="3294175"/>
            <a:ext cx="5762249" cy="143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Это может быть бег трусцой, энергичная ходьба, велосипедные или лыжные прогулки, плавание, танцы и другие виды движений, доставляющие положительные эмоции.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3885" y="4724481"/>
            <a:ext cx="5609848" cy="143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При наличии каких-либо заболеваний обсудите возможности для повышения двигательной активности с врачом. Возможно, вам показаны занятия лечебной физкультурой.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205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Документы\Разное\Картинки\СЕРДЕЧНО - СОСУДИСТЫЕ\0011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43050"/>
            <a:ext cx="4857784" cy="36433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68939" y="3211329"/>
            <a:ext cx="6276461" cy="8231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effectLst>
                  <a:glow rad="152400">
                    <a:schemeClr val="accent1">
                      <a:lumMod val="50000"/>
                    </a:schemeClr>
                  </a:glow>
                </a:effectLst>
                <a:latin typeface="Arial"/>
                <a:cs typeface="Arial"/>
              </a:rPr>
              <a:t>БЕРЕГИТЕ СЕРДЦЕ!</a:t>
            </a:r>
            <a:endParaRPr lang="ru-RU" sz="4400" b="1" i="1" dirty="0">
              <a:effectLst>
                <a:glow rad="152400">
                  <a:schemeClr val="accent1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83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img1.liveinternet.ru/images/attach/c/6/89/780/89780371_0_61716_91601f43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25817" y="3200400"/>
            <a:ext cx="4142179" cy="304958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46714" y="362773"/>
            <a:ext cx="5052583" cy="8231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glow rad="152400">
                    <a:schemeClr val="accent1">
                      <a:lumMod val="50000"/>
                    </a:schemeClr>
                  </a:glow>
                </a:effectLst>
                <a:latin typeface="Arial"/>
                <a:cs typeface="Arial"/>
              </a:rPr>
              <a:t>СЕРДЦЕ ДЛЯ ЖИЗНИ!</a:t>
            </a:r>
            <a:endParaRPr lang="ru-RU" sz="2800" b="1" dirty="0">
              <a:effectLst>
                <a:glow rad="152400">
                  <a:schemeClr val="accent1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4197" y="1185940"/>
            <a:ext cx="78881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20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Каждый взрослый здравомыслящий человек сам несет ответственность за свое здоровье. И если он не стремится сохранить этот бесценный дар, никакие достижения медицины не сделают это за него.</a:t>
            </a:r>
          </a:p>
          <a:p>
            <a:pPr algn="just">
              <a:buClr>
                <a:srgbClr val="FF6600"/>
              </a:buClr>
              <a:buSzPct val="150000"/>
            </a:pPr>
            <a:endParaRPr lang="ru-RU" sz="20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  <a:p>
            <a:pPr marL="342900" indent="-342900"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20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Активное долголетие входит в ваши планы</a:t>
            </a:r>
            <a:r>
              <a:rPr lang="en-US" sz="20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? </a:t>
            </a:r>
            <a:r>
              <a:rPr lang="ru-RU" sz="20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Одно из главных условий для его достижения – это здоровое крепкое сердце.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5297" y="3977496"/>
            <a:ext cx="48233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20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Возможно, у вас уже имеются определенные неполадки в работе сердечно-сосудистой системы. Это не повод опускать руки. Напротив, ваше сердце нуждается в особой заботе.</a:t>
            </a:r>
            <a:endParaRPr lang="ru-RU" sz="2000" b="1" dirty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26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6714" y="362773"/>
            <a:ext cx="5052583" cy="8231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glow rad="152400">
                    <a:schemeClr val="accent1">
                      <a:lumMod val="50000"/>
                    </a:schemeClr>
                  </a:glow>
                </a:effectLst>
                <a:latin typeface="Arial"/>
                <a:cs typeface="Arial"/>
              </a:rPr>
              <a:t>СЕРДЦЕ ДЛЯ ЖИЗНИ!</a:t>
            </a:r>
            <a:endParaRPr lang="ru-RU" sz="2800" b="1" dirty="0">
              <a:effectLst>
                <a:glow rad="152400">
                  <a:schemeClr val="accent1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4197" y="1185940"/>
            <a:ext cx="78881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В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настоящее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время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сердечно-сосудистые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заболевания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являются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главной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причиной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смерти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в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мире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: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ежегодно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они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уносят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более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17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миллионов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человеческих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жизней</a:t>
            </a:r>
            <a:r>
              <a:rPr lang="ru-RU" sz="20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.</a:t>
            </a:r>
          </a:p>
          <a:p>
            <a:pPr algn="just">
              <a:buClr>
                <a:srgbClr val="FF6600"/>
              </a:buClr>
              <a:buSzPct val="150000"/>
            </a:pPr>
            <a:endParaRPr lang="ru-RU" sz="20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  <a:p>
            <a:pPr algn="just">
              <a:buClr>
                <a:srgbClr val="FF6600"/>
              </a:buClr>
              <a:buSzPct val="150000"/>
            </a:pPr>
            <a:endParaRPr lang="ru-RU" sz="20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  <a:p>
            <a:pPr marL="342900" indent="-342900" algn="just"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US" sz="20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80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%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случаев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преждевременной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смерти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от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инфарктов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и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инсультов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можно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предотвратить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,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если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вести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здоровый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образ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жизни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,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контролировать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употребление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табака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,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питание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и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физическую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активность</a:t>
            </a:r>
            <a:r>
              <a:rPr lang="en-US" sz="20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.</a:t>
            </a:r>
            <a:endParaRPr lang="ru-RU" sz="20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401" y="4214664"/>
            <a:ext cx="3282983" cy="1556134"/>
          </a:xfrm>
          <a:prstGeom prst="rect">
            <a:avLst/>
          </a:prstGeom>
          <a:effectLst>
            <a:glow rad="63500">
              <a:schemeClr val="tx1"/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7565" y="4359705"/>
            <a:ext cx="47958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20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Ежегодно </a:t>
            </a:r>
            <a:r>
              <a:rPr lang="ru-RU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29 сентября отмечается Всемирный день сердца, который проходит под девизом «Сердце для жизни!»</a:t>
            </a:r>
            <a:r>
              <a:rPr lang="en-US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.</a:t>
            </a:r>
            <a:r>
              <a:rPr lang="ru-RU" sz="20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</a:p>
          <a:p>
            <a:pPr marL="342900" indent="-342900">
              <a:buClr>
                <a:srgbClr val="FF6600"/>
              </a:buClr>
              <a:buSzPct val="150000"/>
              <a:buFont typeface="Lucida Grande CY"/>
              <a:buChar char="♥"/>
            </a:pPr>
            <a:endParaRPr lang="ru-RU" sz="2000" b="1" dirty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  <a:p>
            <a:pPr marL="342900" indent="-342900">
              <a:buClr>
                <a:srgbClr val="FF6600"/>
              </a:buClr>
              <a:buSzPct val="150000"/>
              <a:buFont typeface="Lucida Grande CY"/>
              <a:buChar char="♥"/>
            </a:pPr>
            <a:endParaRPr lang="ru-RU" sz="2000" b="1" dirty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8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643" y="3255377"/>
            <a:ext cx="4471910" cy="29961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64339" y="282347"/>
            <a:ext cx="5785669" cy="8231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glow rad="152400">
                    <a:schemeClr val="accent1">
                      <a:lumMod val="50000"/>
                    </a:schemeClr>
                  </a:glow>
                </a:effectLst>
                <a:latin typeface="Arial"/>
                <a:cs typeface="Arial"/>
              </a:rPr>
              <a:t>Что такое факторы риска</a:t>
            </a:r>
            <a:r>
              <a:rPr lang="en-US" sz="2800" b="1" dirty="0" smtClean="0">
                <a:effectLst>
                  <a:glow rad="152400">
                    <a:schemeClr val="accent1">
                      <a:lumMod val="50000"/>
                    </a:schemeClr>
                  </a:glow>
                </a:effectLst>
                <a:latin typeface="Arial"/>
                <a:cs typeface="Arial"/>
              </a:rPr>
              <a:t>?</a:t>
            </a:r>
            <a:endParaRPr lang="ru-RU" sz="2800" b="1" dirty="0">
              <a:effectLst>
                <a:glow rad="152400">
                  <a:schemeClr val="accent1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5116" y="742808"/>
            <a:ext cx="80516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SzPct val="150000"/>
            </a:pPr>
            <a:endParaRPr lang="ru-RU" sz="20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  <a:p>
            <a:pPr>
              <a:buClr>
                <a:srgbClr val="FF6600"/>
              </a:buClr>
              <a:buSzPct val="150000"/>
            </a:pP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Так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как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конкретные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причины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сердечно-сосудистых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заболеваний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до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конца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не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установлены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,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принято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говорить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о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факторах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риска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–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каждый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из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них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не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приводит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к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болезни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,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но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значительно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повышает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риск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ее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000" b="1" i="1" dirty="0" err="1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развития</a:t>
            </a:r>
            <a:r>
              <a:rPr lang="en-US" sz="2000" b="1" i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.</a:t>
            </a:r>
            <a:endParaRPr lang="ru-RU" sz="2000" b="1" i="1" dirty="0" smtClean="0">
              <a:effectLst>
                <a:glow rad="127000">
                  <a:schemeClr val="bg2">
                    <a:lumMod val="50000"/>
                    <a:alpha val="99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5115" y="2709941"/>
            <a:ext cx="77748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SzPct val="150000"/>
            </a:pPr>
            <a:r>
              <a:rPr lang="ru-RU" sz="2000" b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К основным факторам риска сердечно-сосудистых заболеваний относятся</a:t>
            </a:r>
            <a:r>
              <a:rPr lang="en-US" sz="2000" b="1" dirty="0" smtClean="0">
                <a:effectLst>
                  <a:glow rad="127000">
                    <a:schemeClr val="bg2">
                      <a:lumMod val="50000"/>
                      <a:alpha val="99000"/>
                    </a:schemeClr>
                  </a:glow>
                </a:effectLst>
                <a:latin typeface="Arial"/>
                <a:cs typeface="Arial"/>
              </a:rPr>
              <a:t>:</a:t>
            </a:r>
            <a:endParaRPr lang="ru-RU" sz="2000" b="1" dirty="0" smtClean="0">
              <a:effectLst>
                <a:glow rad="127000">
                  <a:schemeClr val="bg2">
                    <a:lumMod val="50000"/>
                    <a:alpha val="99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5116" y="3098424"/>
            <a:ext cx="49907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SzPct val="150000"/>
            </a:pPr>
            <a:endParaRPr lang="ru-RU" sz="2000" b="1" dirty="0" smtClean="0">
              <a:effectLst>
                <a:glow rad="127000">
                  <a:schemeClr val="bg2">
                    <a:lumMod val="50000"/>
                    <a:alpha val="99000"/>
                  </a:schemeClr>
                </a:glow>
              </a:effectLst>
              <a:latin typeface="Arial"/>
              <a:cs typeface="Arial"/>
            </a:endParaRPr>
          </a:p>
          <a:p>
            <a:pPr marL="342900" indent="-342900">
              <a:buClr>
                <a:srgbClr val="FF6600"/>
              </a:buClr>
              <a:buSzPct val="150000"/>
              <a:buFontTx/>
              <a:buChar char="-"/>
            </a:pPr>
            <a:r>
              <a:rPr lang="en-US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повышенн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о</a:t>
            </a:r>
            <a:r>
              <a:rPr lang="en-US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е</a:t>
            </a:r>
            <a:r>
              <a:rPr lang="en-US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ru-RU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артериаль</a:t>
            </a:r>
            <a:r>
              <a:rPr lang="en-US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ное</a:t>
            </a:r>
            <a:r>
              <a:rPr lang="en-US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давление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,</a:t>
            </a:r>
            <a:endParaRPr lang="ru-RU" sz="1900" b="1" dirty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  <a:p>
            <a:pPr marL="342900" indent="-342900">
              <a:buClr>
                <a:srgbClr val="FF6600"/>
              </a:buClr>
              <a:buSzPct val="150000"/>
              <a:buFontTx/>
              <a:buChar char="-"/>
            </a:pPr>
            <a:r>
              <a:rPr lang="ru-RU" sz="19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п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овышенный </a:t>
            </a:r>
            <a:r>
              <a:rPr lang="en-US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уровень</a:t>
            </a:r>
            <a:r>
              <a:rPr lang="en-US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19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холестерина</a:t>
            </a:r>
            <a:r>
              <a:rPr lang="en-US" sz="19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19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и</a:t>
            </a:r>
            <a:r>
              <a:rPr lang="en-US" sz="19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19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глюкозы</a:t>
            </a:r>
            <a:r>
              <a:rPr lang="en-US" sz="19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19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в</a:t>
            </a:r>
            <a:r>
              <a:rPr lang="en-US" sz="19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19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крови</a:t>
            </a:r>
            <a:r>
              <a:rPr lang="en-US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,</a:t>
            </a:r>
            <a:endParaRPr lang="ru-RU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  <a:p>
            <a:pPr marL="342900" indent="-342900">
              <a:buClr>
                <a:srgbClr val="FF6600"/>
              </a:buClr>
              <a:buSzPct val="150000"/>
              <a:buFontTx/>
              <a:buChar char="-"/>
            </a:pPr>
            <a:r>
              <a:rPr lang="ru-RU" sz="19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к</a:t>
            </a:r>
            <a:r>
              <a:rPr lang="en-US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урение</a:t>
            </a:r>
            <a:r>
              <a:rPr lang="en-US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,</a:t>
            </a:r>
            <a:endParaRPr lang="ru-RU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  <a:p>
            <a:pPr marL="342900" indent="-342900">
              <a:buClr>
                <a:srgbClr val="FF6600"/>
              </a:buClr>
              <a:buSzPct val="150000"/>
              <a:buFontTx/>
              <a:buChar char="-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стресс</a:t>
            </a:r>
            <a:r>
              <a:rPr lang="en-US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;</a:t>
            </a:r>
            <a:endParaRPr lang="ru-RU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  <a:p>
            <a:pPr marL="342900" indent="-342900">
              <a:buClr>
                <a:srgbClr val="FF6600"/>
              </a:buClr>
              <a:buSzPct val="150000"/>
              <a:buFontTx/>
              <a:buChar char="-"/>
            </a:pPr>
            <a:r>
              <a:rPr lang="en-US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недостаточное</a:t>
            </a:r>
            <a:r>
              <a:rPr lang="en-US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19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потребление</a:t>
            </a:r>
            <a:r>
              <a:rPr lang="en-US" sz="19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19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овощей</a:t>
            </a:r>
            <a:r>
              <a:rPr lang="en-US" sz="19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19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и</a:t>
            </a:r>
            <a:r>
              <a:rPr lang="en-US" sz="19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19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фруктов</a:t>
            </a:r>
            <a:r>
              <a:rPr lang="en-US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,</a:t>
            </a:r>
            <a:endParaRPr lang="ru-RU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  <a:p>
            <a:pPr marL="342900" indent="-342900">
              <a:buClr>
                <a:srgbClr val="FF6600"/>
              </a:buClr>
              <a:buSzPct val="150000"/>
              <a:buFontTx/>
              <a:buChar char="-"/>
            </a:pPr>
            <a:r>
              <a:rPr lang="ru-RU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избыточ</a:t>
            </a:r>
            <a:r>
              <a:rPr lang="en-US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ный</a:t>
            </a:r>
            <a:r>
              <a:rPr lang="en-US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1900" b="1" dirty="0" err="1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вес</a:t>
            </a:r>
            <a:r>
              <a:rPr lang="en-US" sz="19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, </a:t>
            </a:r>
            <a:r>
              <a:rPr lang="en-US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ожирение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,</a:t>
            </a:r>
          </a:p>
          <a:p>
            <a:pPr marL="342900" indent="-342900">
              <a:buClr>
                <a:srgbClr val="FF6600"/>
              </a:buClr>
              <a:buSzPct val="150000"/>
              <a:buFontTx/>
              <a:buChar char="-"/>
            </a:pPr>
            <a:r>
              <a:rPr lang="ru-RU" sz="19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н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изкая</a:t>
            </a:r>
            <a:r>
              <a:rPr lang="en-US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физическ</a:t>
            </a:r>
            <a:r>
              <a:rPr lang="ru-RU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ая</a:t>
            </a:r>
            <a:r>
              <a:rPr lang="en-US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актив</a:t>
            </a:r>
            <a:r>
              <a:rPr lang="en-US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ность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3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600" y="2260520"/>
            <a:ext cx="2544508" cy="388810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664339" y="434747"/>
            <a:ext cx="5785669" cy="8231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glow rad="152400">
                    <a:schemeClr val="accent1">
                      <a:lumMod val="50000"/>
                    </a:schemeClr>
                  </a:glow>
                </a:effectLst>
                <a:latin typeface="Arial"/>
                <a:cs typeface="Arial"/>
              </a:rPr>
              <a:t>Артериальное давление – каким оно должно быть</a:t>
            </a:r>
            <a:r>
              <a:rPr lang="en-US" sz="2800" b="1" dirty="0" smtClean="0">
                <a:effectLst>
                  <a:glow rad="152400">
                    <a:schemeClr val="accent1">
                      <a:lumMod val="50000"/>
                    </a:schemeClr>
                  </a:glow>
                </a:effectLst>
                <a:latin typeface="Arial"/>
                <a:cs typeface="Arial"/>
              </a:rPr>
              <a:t>?</a:t>
            </a:r>
            <a:endParaRPr lang="ru-RU" sz="2800" b="1" dirty="0">
              <a:effectLst>
                <a:glow rad="152400">
                  <a:schemeClr val="accent1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688" y="1554175"/>
            <a:ext cx="83628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Нормальным считается давление 120/80 мм </a:t>
            </a:r>
            <a:r>
              <a:rPr lang="ru-RU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рт.ст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. Если оно выше 140/90 мм </a:t>
            </a:r>
            <a:r>
              <a:rPr lang="ru-RU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рт.ст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. – это повышенное давление!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3688" y="2617176"/>
            <a:ext cx="53803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На первых порах гипертония может не давать никаких симптомов.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3688" y="3405325"/>
            <a:ext cx="54545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При выявлении повышенного давления необходимо контролировать его ежедневно, аккуратно выполняя все предписания врача. 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3688" y="4697024"/>
            <a:ext cx="545451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При назначении гипотензивных препаратов очень важно принимать их регулярно, в точном соответствии с назначениями, не прекращая их прием без согласования с врачом . 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2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58"/>
          <a:stretch/>
        </p:blipFill>
        <p:spPr bwMode="auto">
          <a:xfrm>
            <a:off x="6110015" y="4302848"/>
            <a:ext cx="2505094" cy="211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64339" y="305976"/>
            <a:ext cx="5785669" cy="8231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glow rad="152400">
                    <a:schemeClr val="accent1">
                      <a:lumMod val="50000"/>
                    </a:schemeClr>
                  </a:glow>
                </a:effectLst>
                <a:latin typeface="Arial"/>
                <a:cs typeface="Arial"/>
              </a:rPr>
              <a:t>Знаете ли вы свой уровень холестерина</a:t>
            </a:r>
            <a:r>
              <a:rPr lang="en-US" sz="2800" b="1" dirty="0" smtClean="0">
                <a:effectLst>
                  <a:glow rad="152400">
                    <a:schemeClr val="accent1">
                      <a:lumMod val="50000"/>
                    </a:schemeClr>
                  </a:glow>
                </a:effectLst>
                <a:latin typeface="Arial"/>
                <a:cs typeface="Arial"/>
              </a:rPr>
              <a:t>?</a:t>
            </a:r>
            <a:endParaRPr lang="ru-RU" sz="2800" b="1" dirty="0">
              <a:effectLst>
                <a:glow rad="152400">
                  <a:schemeClr val="accent1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8001" y="1297336"/>
            <a:ext cx="8458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У людей, контролирующих уровень холестерина, отмечается на 30-40% меньше серьезных заболеваний сердца и на 30% ниже общая смертность. Если вам больше 20 лет, пора следить за своим холестерином!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000" y="2851608"/>
            <a:ext cx="794200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Запомните нормальные значения уровней липидов крови</a:t>
            </a:r>
            <a:r>
              <a:rPr lang="en-US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5411" y="3236329"/>
            <a:ext cx="75945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SzPct val="150000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общий холестерин  …………………... </a:t>
            </a:r>
            <a:r>
              <a:rPr lang="en-US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&lt; 5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,0 </a:t>
            </a:r>
            <a:r>
              <a:rPr lang="ru-RU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ммоль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/л (190 мг/</a:t>
            </a:r>
            <a:r>
              <a:rPr lang="ru-RU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дл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)</a:t>
            </a:r>
          </a:p>
          <a:p>
            <a:pPr>
              <a:buClr>
                <a:srgbClr val="FF6600"/>
              </a:buClr>
              <a:buSzPct val="150000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ХС ЛПНП («плохой» холестерин) …. </a:t>
            </a:r>
            <a:r>
              <a:rPr lang="en-US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&lt; 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3,0 </a:t>
            </a:r>
            <a:r>
              <a:rPr lang="ru-RU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ммоль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/л (115 мг/</a:t>
            </a:r>
            <a:r>
              <a:rPr lang="ru-RU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дл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)</a:t>
            </a:r>
          </a:p>
          <a:p>
            <a:pPr>
              <a:buClr>
                <a:srgbClr val="FF6600"/>
              </a:buClr>
              <a:buSzPct val="150000"/>
            </a:pPr>
            <a:r>
              <a:rPr lang="ru-RU" sz="19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т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риглицериды ………………………… </a:t>
            </a:r>
            <a:r>
              <a:rPr lang="en-US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&lt; 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1,7 </a:t>
            </a:r>
            <a:r>
              <a:rPr lang="ru-RU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ммоль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/л (150 мг/</a:t>
            </a:r>
            <a:r>
              <a:rPr lang="ru-RU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дл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)</a:t>
            </a:r>
          </a:p>
          <a:p>
            <a:pPr>
              <a:buClr>
                <a:srgbClr val="FF6600"/>
              </a:buClr>
              <a:buSzPct val="150000"/>
            </a:pP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8001" y="4341095"/>
            <a:ext cx="6438899" cy="89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Повышенный уровень холестерина ускоряет развитие атеросклероза, поражающего артерии, в </a:t>
            </a:r>
            <a:r>
              <a:rPr lang="ru-RU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т.ч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. </a:t>
            </a:r>
            <a:r>
              <a:rPr lang="ru-RU" sz="1900" b="1" dirty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с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осуды сердца, мозга и других органов.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8001" y="5361522"/>
            <a:ext cx="6730999" cy="1163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Для снижения уровня холестерина в крови используют диету с ограничением животных жиров. Если ее недостаточно, врач назначит специальные препараты.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8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5013" y="4140200"/>
            <a:ext cx="3595625" cy="20748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2501" y="430029"/>
            <a:ext cx="7493000" cy="8231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effectLst>
                  <a:glow rad="152400">
                    <a:schemeClr val="accent1">
                      <a:lumMod val="50000"/>
                    </a:schemeClr>
                  </a:glow>
                </a:effectLst>
                <a:latin typeface="Arial"/>
                <a:cs typeface="Arial"/>
              </a:rPr>
              <a:t>Какой у вас уровень глюкозы крови</a:t>
            </a:r>
            <a:r>
              <a:rPr lang="en-US" sz="2800" b="1" dirty="0" smtClean="0">
                <a:effectLst>
                  <a:glow rad="152400">
                    <a:schemeClr val="accent1">
                      <a:lumMod val="50000"/>
                    </a:schemeClr>
                  </a:glow>
                </a:effectLst>
                <a:latin typeface="Arial"/>
                <a:cs typeface="Arial"/>
              </a:rPr>
              <a:t>?</a:t>
            </a:r>
            <a:endParaRPr lang="ru-RU" sz="2800" b="1" dirty="0">
              <a:effectLst>
                <a:glow rad="152400">
                  <a:schemeClr val="accent1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000" y="1474734"/>
            <a:ext cx="7985639" cy="630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В норме уровень глюкозы (сахара) крови составляет 4,1-5,9 </a:t>
            </a:r>
            <a:r>
              <a:rPr lang="ru-RU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ммоль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/л.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4999" y="3184842"/>
            <a:ext cx="7404101" cy="143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Высокий уровень глюкозы крови  (гипергликемия ) наблюдается при сахарном диабете и некоторых других заболеваниях, вызывает патологические изменения в сосудах, что способствует нарушению кровообращения в органах и тканях.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000" y="4779994"/>
            <a:ext cx="3657600" cy="143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Очень важно своевременно выявить гипергликемию, до появления опасных осложнений.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000" y="2312429"/>
            <a:ext cx="7810500" cy="630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Если глюкоза крови натощак </a:t>
            </a:r>
            <a:r>
              <a:rPr lang="en-US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&gt;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 6,1 </a:t>
            </a:r>
            <a:r>
              <a:rPr lang="ru-RU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ммоль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/л , показатель однозначно повышен! 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8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045" y="4311358"/>
            <a:ext cx="2940593" cy="19497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8038" y="336094"/>
            <a:ext cx="8102601" cy="8231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glow rad="152400">
                    <a:schemeClr val="accent1">
                      <a:lumMod val="50000"/>
                    </a:schemeClr>
                  </a:glow>
                </a:effectLst>
                <a:latin typeface="Arial"/>
                <a:cs typeface="Arial"/>
              </a:rPr>
              <a:t>«Не огорчайте сердце</a:t>
            </a:r>
          </a:p>
          <a:p>
            <a:pPr algn="ctr"/>
            <a:r>
              <a:rPr lang="ru-RU" sz="2800" b="1" dirty="0" smtClean="0">
                <a:effectLst>
                  <a:glow rad="152400">
                    <a:schemeClr val="accent1">
                      <a:lumMod val="50000"/>
                    </a:schemeClr>
                  </a:glow>
                </a:effectLst>
                <a:latin typeface="Arial"/>
                <a:cs typeface="Arial"/>
              </a:rPr>
              <a:t>табачищем…»</a:t>
            </a:r>
            <a:endParaRPr lang="ru-RU" sz="2800" b="1" dirty="0">
              <a:effectLst>
                <a:glow rad="152400">
                  <a:schemeClr val="accent1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8038" y="1309603"/>
            <a:ext cx="825766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Ежедневное выкуривание 1 и более сигарет значительно повышает риск развития сердечно-сосудистых заболеваний и их опасных осложнений.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038" y="2599586"/>
            <a:ext cx="7724262" cy="89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Курение влияет на тонус сосудов, повреждает их стенки, способствует развитию атеросклероза и </a:t>
            </a:r>
            <a:r>
              <a:rPr lang="ru-RU" sz="1900" b="1" dirty="0" err="1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тромбообразованию</a:t>
            </a: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.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8038" y="3681272"/>
            <a:ext cx="8102601" cy="630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Риск смерти от ишемической болезни сердца у курильщиков в 4 раза выше, чем у некурящих.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8039" y="4446081"/>
            <a:ext cx="5552562" cy="89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Уже через год после отказа от курения риск инфаркта снижается вдвое, через 15 лет – достигает уровня некурящих.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8038" y="5492018"/>
            <a:ext cx="5755761" cy="89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Даже если вы курили несколько десятков лет, отказ от курения по-прежнему целесообразен.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0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860" y="3827924"/>
            <a:ext cx="3472147" cy="24276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9939" y="430029"/>
            <a:ext cx="5785669" cy="8231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glow rad="152400">
                    <a:schemeClr val="accent1">
                      <a:lumMod val="50000"/>
                    </a:schemeClr>
                  </a:glow>
                </a:effectLst>
                <a:latin typeface="Arial"/>
                <a:cs typeface="Arial"/>
              </a:rPr>
              <a:t>Стресс</a:t>
            </a:r>
            <a:endParaRPr lang="ru-RU" sz="2800" b="1" dirty="0">
              <a:effectLst>
                <a:glow rad="152400">
                  <a:schemeClr val="accent1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pic>
        <p:nvPicPr>
          <p:cNvPr id="4" name="Picture 84" descr="Сердце болит"/>
          <p:cNvPicPr>
            <a:picLocks noChangeAspect="1" noChangeArrowheads="1"/>
          </p:cNvPicPr>
          <p:nvPr/>
        </p:nvPicPr>
        <p:blipFill rotWithShape="1">
          <a:blip r:embed="rId3" cstate="print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68837" y="3827924"/>
            <a:ext cx="2539998" cy="242761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99" y="1253196"/>
            <a:ext cx="7878510" cy="89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Сильный или длительный стресс способен ускорять развитие целого ряда заболеваний, в том числе и сердечно-сосудистых.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98" y="2397618"/>
            <a:ext cx="8128001" cy="1163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8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ru-RU" sz="1900" b="1" dirty="0" smtClean="0"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Arial"/>
                <a:cs typeface="Arial"/>
              </a:rPr>
              <a:t>Занятия релаксацией, аутотренингом, йогой, полноценный сон, регулярный отдых на свежем воздухе помогает преодолевать стресс и приобретать навыки стрессоустойчивости.</a:t>
            </a:r>
            <a:endParaRPr lang="en-US" sz="1900" b="1" dirty="0" smtClean="0">
              <a:effectLst>
                <a:glow rad="127000">
                  <a:schemeClr val="bg2">
                    <a:lumMod val="50000"/>
                  </a:schemeClr>
                </a:glo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9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4021</TotalTime>
  <Words>932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Бачурина</dc:creator>
  <cp:lastModifiedBy>Регина Ринатовна Мухутдинова</cp:lastModifiedBy>
  <cp:revision>88</cp:revision>
  <dcterms:created xsi:type="dcterms:W3CDTF">2016-09-23T12:12:36Z</dcterms:created>
  <dcterms:modified xsi:type="dcterms:W3CDTF">2023-09-05T08:45:31Z</dcterms:modified>
</cp:coreProperties>
</file>